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0099"/>
    <a:srgbClr val="3366FF"/>
    <a:srgbClr val="025198"/>
    <a:srgbClr val="000058"/>
    <a:srgbClr val="422C16"/>
    <a:srgbClr val="0C788E"/>
    <a:srgbClr val="1C1C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31" autoAdjust="0"/>
    <p:restoredTop sz="94652" autoAdjust="0"/>
  </p:normalViewPr>
  <p:slideViewPr>
    <p:cSldViewPr>
      <p:cViewPr varScale="1">
        <p:scale>
          <a:sx n="99" d="100"/>
          <a:sy n="99" d="100"/>
        </p:scale>
        <p:origin x="-21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052D4-C66C-435E-BC9A-D3F1E51C43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929C2-A4B8-4863-AC70-D82CDBCE98B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8ABD2-A5BC-4FDA-ABE0-91D15D7382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140E9-E660-4590-B6C2-A719B2378A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01773-1AB3-4BB0-96AF-C5FB1DAE587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21BE2-ED74-4852-8C4B-B4950E743E4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B847A-095C-40EA-B44B-5C20CA33B3A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DE57A-1F4B-4FAC-BB4E-974D31C144F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0F638-6613-4900-872E-26CDC0080C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35D4-3A54-4CC8-B844-A831AB9CE19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E3EA4-A084-4EB9-B9DA-2843C575EC2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31C2D86-0423-40B6-AE83-E1F2F137E39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71438" y="4972050"/>
            <a:ext cx="8964612" cy="54451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600" b="1" dirty="0" smtClean="0">
                <a:solidFill>
                  <a:schemeClr val="bg1"/>
                </a:solidFill>
              </a:rPr>
              <a:t>Связь систем счисления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kern="1200" dirty="0" smtClean="0">
                <a:solidFill>
                  <a:schemeClr val="bg1"/>
                </a:solidFill>
                <a:ea typeface="+mn-ea"/>
              </a:rPr>
              <a:t/>
            </a:r>
            <a:br>
              <a:rPr lang="ru-RU" sz="3600" b="1" kern="1200" dirty="0" smtClean="0">
                <a:solidFill>
                  <a:schemeClr val="bg1"/>
                </a:solidFill>
                <a:ea typeface="+mn-ea"/>
              </a:rPr>
            </a:br>
            <a:endParaRPr lang="es-ES" sz="3600" b="1" kern="1200" dirty="0" smtClean="0">
              <a:solidFill>
                <a:schemeClr val="bg1"/>
              </a:solidFill>
              <a:ea typeface="+mn-ea"/>
            </a:endParaRPr>
          </a:p>
        </p:txBody>
      </p:sp>
      <p:sp>
        <p:nvSpPr>
          <p:cNvPr id="2051" name="Rectangle 119"/>
          <p:cNvSpPr>
            <a:spLocks noChangeArrowheads="1"/>
          </p:cNvSpPr>
          <p:nvPr/>
        </p:nvSpPr>
        <p:spPr bwMode="auto">
          <a:xfrm>
            <a:off x="3348038" y="6092825"/>
            <a:ext cx="57610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400">
                <a:solidFill>
                  <a:schemeClr val="bg1"/>
                </a:solidFill>
              </a:rPr>
              <a:t>Орел И.Ю.</a:t>
            </a:r>
          </a:p>
          <a:p>
            <a:pPr algn="r"/>
            <a:r>
              <a:rPr lang="ru-RU" sz="1400">
                <a:solidFill>
                  <a:schemeClr val="bg1"/>
                </a:solidFill>
              </a:rPr>
              <a:t>МАОУ «Ягринская гимназия», г.Северодвинск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611188" y="981075"/>
            <a:ext cx="8229600" cy="47259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ru-RU" sz="44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468313" y="1125538"/>
            <a:ext cx="8229600" cy="9810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6000" b="1" kern="0" dirty="0">
                <a:latin typeface="+mj-lt"/>
                <a:ea typeface="+mj-ea"/>
                <a:cs typeface="+mj-cs"/>
              </a:rPr>
              <a:t>А</a:t>
            </a:r>
            <a:r>
              <a:rPr lang="ru-RU" sz="6000" b="1" kern="0" baseline="-25000" dirty="0">
                <a:latin typeface="+mj-lt"/>
                <a:ea typeface="+mj-ea"/>
                <a:cs typeface="+mj-cs"/>
              </a:rPr>
              <a:t>10</a:t>
            </a:r>
          </a:p>
          <a:p>
            <a:pPr algn="ctr">
              <a:defRPr/>
            </a:pPr>
            <a:endParaRPr lang="ru-RU" sz="6000" kern="0" baseline="-250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ru-RU" sz="6000" kern="0" baseline="-250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ru-RU" sz="6000" kern="0" baseline="-250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ru-RU" sz="6000" b="1" kern="0" dirty="0">
                <a:latin typeface="+mj-lt"/>
                <a:ea typeface="+mj-ea"/>
                <a:cs typeface="+mj-cs"/>
              </a:rPr>
              <a:t>А</a:t>
            </a:r>
            <a:r>
              <a:rPr lang="ru-RU" sz="6000" b="1" kern="0" baseline="-25000" dirty="0"/>
              <a:t>8</a:t>
            </a:r>
            <a:r>
              <a:rPr lang="ru-RU" sz="6000" b="1" kern="0" dirty="0">
                <a:latin typeface="+mj-lt"/>
                <a:ea typeface="+mj-ea"/>
                <a:cs typeface="+mj-cs"/>
              </a:rPr>
              <a:t>        А</a:t>
            </a:r>
            <a:r>
              <a:rPr lang="ru-RU" sz="6000" b="1" kern="0" baseline="-25000" dirty="0"/>
              <a:t>2</a:t>
            </a:r>
            <a:r>
              <a:rPr lang="ru-RU" sz="6000" b="1" kern="0" dirty="0">
                <a:latin typeface="+mj-lt"/>
                <a:ea typeface="+mj-ea"/>
                <a:cs typeface="+mj-cs"/>
              </a:rPr>
              <a:t>        А</a:t>
            </a:r>
            <a:r>
              <a:rPr lang="ru-RU" sz="6000" b="1" kern="0" baseline="-25000" dirty="0"/>
              <a:t>16</a:t>
            </a:r>
            <a:endParaRPr lang="ru-RU" sz="6000" b="1" kern="0" dirty="0">
              <a:latin typeface="+mj-lt"/>
              <a:ea typeface="+mj-ea"/>
              <a:cs typeface="+mj-cs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1763713" y="1989138"/>
            <a:ext cx="2520950" cy="1944687"/>
          </a:xfrm>
          <a:prstGeom prst="straightConnector1">
            <a:avLst/>
          </a:prstGeom>
          <a:ln w="28575">
            <a:solidFill>
              <a:srgbClr val="02519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284663" y="1989138"/>
            <a:ext cx="71437" cy="1944687"/>
          </a:xfrm>
          <a:prstGeom prst="straightConnector1">
            <a:avLst/>
          </a:prstGeom>
          <a:ln w="28575">
            <a:solidFill>
              <a:srgbClr val="02519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284663" y="1989138"/>
            <a:ext cx="2735262" cy="1944687"/>
          </a:xfrm>
          <a:prstGeom prst="straightConnector1">
            <a:avLst/>
          </a:prstGeom>
          <a:ln w="28575">
            <a:solidFill>
              <a:srgbClr val="02519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2555875" y="4437063"/>
            <a:ext cx="1152525" cy="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843213" y="3925888"/>
            <a:ext cx="7921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C00000"/>
                </a:solidFill>
              </a:rPr>
              <a:t>?</a:t>
            </a: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5148263" y="4437063"/>
            <a:ext cx="1079500" cy="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4356100" y="4941888"/>
            <a:ext cx="2376488" cy="79057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 flipV="1">
            <a:off x="1979613" y="5013325"/>
            <a:ext cx="2376487" cy="71913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292725" y="3933825"/>
            <a:ext cx="79216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067175" y="5157788"/>
            <a:ext cx="792163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C0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34076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8 = 2</a:t>
            </a:r>
            <a:r>
              <a:rPr lang="ru-RU" sz="3600" b="1" baseline="30000" dirty="0" smtClean="0">
                <a:solidFill>
                  <a:srgbClr val="C00000"/>
                </a:solidFill>
              </a:rPr>
              <a:t>3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204864"/>
            <a:ext cx="27363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0    000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001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010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011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100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101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110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111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2204864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457</a:t>
            </a:r>
            <a:r>
              <a:rPr lang="ru-RU" sz="4000" b="1" baseline="-25000" dirty="0" smtClean="0"/>
              <a:t>8 </a:t>
            </a:r>
            <a:r>
              <a:rPr lang="ru-RU" sz="4000" b="1" dirty="0" smtClean="0"/>
              <a:t>= 100101111</a:t>
            </a:r>
            <a:r>
              <a:rPr lang="ru-RU" sz="4000" b="1" baseline="-25000" dirty="0" smtClean="0"/>
              <a:t>2</a:t>
            </a:r>
            <a:endParaRPr lang="ru-RU" sz="4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43808" y="4293096"/>
            <a:ext cx="61206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</a:rPr>
              <a:t>0</a:t>
            </a:r>
            <a:r>
              <a:rPr lang="ru-RU" sz="4000" b="1" dirty="0" smtClean="0"/>
              <a:t>10110100110</a:t>
            </a:r>
            <a:r>
              <a:rPr lang="ru-RU" sz="4000" b="1" baseline="-25000" dirty="0" smtClean="0"/>
              <a:t>2 </a:t>
            </a:r>
            <a:r>
              <a:rPr lang="ru-RU" sz="4000" b="1" dirty="0" smtClean="0"/>
              <a:t>= 2646</a:t>
            </a:r>
            <a:r>
              <a:rPr lang="ru-RU" sz="4000" b="1" baseline="-25000" dirty="0" smtClean="0"/>
              <a:t>8</a:t>
            </a:r>
            <a:r>
              <a:rPr lang="ru-RU" sz="4000" b="1" dirty="0" smtClean="0"/>
              <a:t> </a:t>
            </a:r>
            <a:endParaRPr lang="ru-RU" sz="4000" b="1" dirty="0"/>
          </a:p>
          <a:p>
            <a:endParaRPr lang="ru-RU" dirty="0"/>
          </a:p>
        </p:txBody>
      </p:sp>
      <p:sp>
        <p:nvSpPr>
          <p:cNvPr id="6" name="Дуга 5"/>
          <p:cNvSpPr/>
          <p:nvPr/>
        </p:nvSpPr>
        <p:spPr>
          <a:xfrm>
            <a:off x="5148064" y="2780928"/>
            <a:ext cx="720080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3757061" y="4261480"/>
            <a:ext cx="720080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4588587" y="4265233"/>
            <a:ext cx="720080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>
            <a:off x="5387970" y="4283471"/>
            <a:ext cx="720080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404664"/>
            <a:ext cx="3240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kern="0" dirty="0"/>
              <a:t>А</a:t>
            </a:r>
            <a:r>
              <a:rPr lang="ru-RU" sz="5400" b="1" kern="0" baseline="-25000" dirty="0" smtClean="0"/>
              <a:t>8</a:t>
            </a:r>
            <a:r>
              <a:rPr lang="ru-RU" sz="5400" b="1" kern="0" dirty="0"/>
              <a:t>        А</a:t>
            </a:r>
            <a:r>
              <a:rPr lang="ru-RU" sz="5400" b="1" kern="0" baseline="-25000" dirty="0" smtClean="0"/>
              <a:t>2</a:t>
            </a:r>
            <a:r>
              <a:rPr lang="ru-RU" sz="5400" b="1" kern="0" dirty="0"/>
              <a:t> </a:t>
            </a:r>
            <a:endParaRPr lang="ru-RU" sz="5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851920" y="836712"/>
            <a:ext cx="1224136" cy="0"/>
          </a:xfrm>
          <a:prstGeom prst="straightConnector1">
            <a:avLst/>
          </a:prstGeom>
          <a:ln w="285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87624" y="2276872"/>
            <a:ext cx="0" cy="3816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55576" y="2276872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899592" y="1844824"/>
            <a:ext cx="72008" cy="43204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619672" y="1844824"/>
            <a:ext cx="72008" cy="43204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1259632" y="2276872"/>
            <a:ext cx="100811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звернутая стрелка 30"/>
          <p:cNvSpPr/>
          <p:nvPr/>
        </p:nvSpPr>
        <p:spPr>
          <a:xfrm rot="5400000">
            <a:off x="1763688" y="1772816"/>
            <a:ext cx="1008112" cy="576064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>
            <a:off x="5940152" y="2780928"/>
            <a:ext cx="720080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>
            <a:off x="6732240" y="2780928"/>
            <a:ext cx="720080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звернутая стрелка 35"/>
          <p:cNvSpPr/>
          <p:nvPr/>
        </p:nvSpPr>
        <p:spPr>
          <a:xfrm flipH="1">
            <a:off x="3635896" y="2780928"/>
            <a:ext cx="1944216" cy="576064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000099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Развернутая стрелка 36"/>
          <p:cNvSpPr/>
          <p:nvPr/>
        </p:nvSpPr>
        <p:spPr>
          <a:xfrm flipH="1">
            <a:off x="3923928" y="2780928"/>
            <a:ext cx="2448272" cy="720080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0033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Развернутая стрелка 37"/>
          <p:cNvSpPr/>
          <p:nvPr/>
        </p:nvSpPr>
        <p:spPr>
          <a:xfrm flipH="1">
            <a:off x="4139952" y="2780928"/>
            <a:ext cx="3024336" cy="864096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7030A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3563888" y="2204864"/>
            <a:ext cx="792088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5148064" y="2204864"/>
            <a:ext cx="2304256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Дуга 42"/>
          <p:cNvSpPr/>
          <p:nvPr/>
        </p:nvSpPr>
        <p:spPr>
          <a:xfrm>
            <a:off x="3003597" y="4269635"/>
            <a:ext cx="720080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 стрелкой 43"/>
          <p:cNvCxnSpPr/>
          <p:nvPr/>
        </p:nvCxnSpPr>
        <p:spPr>
          <a:xfrm flipH="1">
            <a:off x="2771800" y="4149080"/>
            <a:ext cx="3384376" cy="0"/>
          </a:xfrm>
          <a:prstGeom prst="straightConnector1">
            <a:avLst/>
          </a:prstGeom>
          <a:ln w="28575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Развернутая стрелка 45"/>
          <p:cNvSpPr/>
          <p:nvPr/>
        </p:nvSpPr>
        <p:spPr>
          <a:xfrm flipH="1">
            <a:off x="3275856" y="4869160"/>
            <a:ext cx="3888432" cy="144016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000099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Развернутая стрелка 46"/>
          <p:cNvSpPr/>
          <p:nvPr/>
        </p:nvSpPr>
        <p:spPr>
          <a:xfrm flipH="1">
            <a:off x="4139952" y="4869160"/>
            <a:ext cx="3312368" cy="288032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0033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Развернутая стрелка 47"/>
          <p:cNvSpPr/>
          <p:nvPr/>
        </p:nvSpPr>
        <p:spPr>
          <a:xfrm flipH="1">
            <a:off x="5004048" y="4869160"/>
            <a:ext cx="2736304" cy="432048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7030A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2987824" y="4860758"/>
            <a:ext cx="743323" cy="840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828677" y="4869160"/>
            <a:ext cx="743323" cy="840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4644008" y="4869160"/>
            <a:ext cx="743323" cy="840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5436096" y="4869160"/>
            <a:ext cx="743323" cy="840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Развернутая стрелка 63"/>
          <p:cNvSpPr/>
          <p:nvPr/>
        </p:nvSpPr>
        <p:spPr>
          <a:xfrm flipH="1">
            <a:off x="5868144" y="4869160"/>
            <a:ext cx="2088232" cy="504056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FF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>
            <a:off x="2915816" y="5661248"/>
            <a:ext cx="3384376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7020272" y="5661248"/>
            <a:ext cx="1152128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34076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16 = 2</a:t>
            </a:r>
            <a:r>
              <a:rPr lang="ru-RU" sz="3600" b="1" baseline="30000" dirty="0" smtClean="0">
                <a:solidFill>
                  <a:srgbClr val="C00000"/>
                </a:solidFill>
              </a:rPr>
              <a:t>4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205439"/>
            <a:ext cx="27363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0    0000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0001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0010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0011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0100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0101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0110</a:t>
            </a:r>
          </a:p>
          <a:p>
            <a:pPr marL="342900" indent="-342900">
              <a:buAutoNum type="arabicPlain"/>
            </a:pPr>
            <a:r>
              <a:rPr lang="ru-RU" sz="3200" b="1" dirty="0" smtClean="0"/>
              <a:t>   0111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404664"/>
            <a:ext cx="4104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kern="0" dirty="0" smtClean="0"/>
              <a:t>А</a:t>
            </a:r>
            <a:r>
              <a:rPr lang="ru-RU" sz="5400" b="1" kern="0" baseline="-25000" dirty="0" smtClean="0"/>
              <a:t>16</a:t>
            </a:r>
            <a:r>
              <a:rPr lang="ru-RU" sz="5400" b="1" kern="0" dirty="0" smtClean="0"/>
              <a:t>        </a:t>
            </a:r>
            <a:r>
              <a:rPr lang="ru-RU" sz="5400" b="1" kern="0" dirty="0"/>
              <a:t>А</a:t>
            </a:r>
            <a:r>
              <a:rPr lang="ru-RU" sz="5400" b="1" kern="0" baseline="-25000" dirty="0" smtClean="0"/>
              <a:t>2</a:t>
            </a:r>
            <a:r>
              <a:rPr lang="ru-RU" sz="5400" b="1" kern="0" dirty="0"/>
              <a:t> </a:t>
            </a:r>
            <a:endParaRPr lang="ru-RU" sz="54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139952" y="836712"/>
            <a:ext cx="1224136" cy="0"/>
          </a:xfrm>
          <a:prstGeom prst="straightConnector1">
            <a:avLst/>
          </a:prstGeom>
          <a:ln w="285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27584" y="2276872"/>
            <a:ext cx="0" cy="3816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5536" y="2276872"/>
            <a:ext cx="1656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539552" y="1844824"/>
            <a:ext cx="72008" cy="43204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475656" y="1844824"/>
            <a:ext cx="72008" cy="43204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971600" y="2276872"/>
            <a:ext cx="1080120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звернутая стрелка 16"/>
          <p:cNvSpPr/>
          <p:nvPr/>
        </p:nvSpPr>
        <p:spPr>
          <a:xfrm rot="5400000">
            <a:off x="1691680" y="1772816"/>
            <a:ext cx="1008112" cy="576064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55776" y="2204864"/>
            <a:ext cx="27363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8   </a:t>
            </a:r>
            <a:r>
              <a:rPr lang="en-US" sz="3200" b="1" dirty="0" smtClean="0"/>
              <a:t>1</a:t>
            </a:r>
            <a:r>
              <a:rPr lang="ru-RU" sz="3200" b="1" dirty="0" smtClean="0"/>
              <a:t>000</a:t>
            </a:r>
          </a:p>
          <a:p>
            <a:pPr marL="342900" indent="-342900"/>
            <a:r>
              <a:rPr lang="ru-RU" sz="3200" b="1" dirty="0" smtClean="0"/>
              <a:t>9   </a:t>
            </a:r>
            <a:r>
              <a:rPr lang="en-US" sz="3200" b="1" dirty="0" smtClean="0"/>
              <a:t>1</a:t>
            </a:r>
            <a:r>
              <a:rPr lang="ru-RU" sz="3200" b="1" dirty="0" smtClean="0"/>
              <a:t>001</a:t>
            </a:r>
          </a:p>
          <a:p>
            <a:pPr marL="342900" indent="-342900"/>
            <a:r>
              <a:rPr lang="en-US" sz="3200" b="1" dirty="0" smtClean="0"/>
              <a:t>A</a:t>
            </a:r>
            <a:r>
              <a:rPr lang="ru-RU" sz="3200" b="1" dirty="0" smtClean="0"/>
              <a:t>   </a:t>
            </a:r>
            <a:r>
              <a:rPr lang="en-US" sz="3200" b="1" dirty="0" smtClean="0"/>
              <a:t>1</a:t>
            </a:r>
            <a:r>
              <a:rPr lang="ru-RU" sz="3200" b="1" dirty="0" smtClean="0"/>
              <a:t>010</a:t>
            </a:r>
          </a:p>
          <a:p>
            <a:pPr marL="342900" indent="-342900"/>
            <a:r>
              <a:rPr lang="en-US" sz="3200" b="1" dirty="0" smtClean="0"/>
              <a:t>B</a:t>
            </a:r>
            <a:r>
              <a:rPr lang="ru-RU" sz="3200" b="1" dirty="0" smtClean="0"/>
              <a:t>   </a:t>
            </a:r>
            <a:r>
              <a:rPr lang="en-US" sz="3200" b="1" dirty="0" smtClean="0"/>
              <a:t>1</a:t>
            </a:r>
            <a:r>
              <a:rPr lang="ru-RU" sz="3200" b="1" dirty="0" smtClean="0"/>
              <a:t>011</a:t>
            </a:r>
          </a:p>
          <a:p>
            <a:pPr marL="342900" indent="-342900"/>
            <a:r>
              <a:rPr lang="en-US" sz="3200" b="1" dirty="0" smtClean="0"/>
              <a:t>C</a:t>
            </a:r>
            <a:r>
              <a:rPr lang="ru-RU" sz="3200" b="1" dirty="0" smtClean="0"/>
              <a:t>   </a:t>
            </a:r>
            <a:r>
              <a:rPr lang="en-US" sz="3200" b="1" dirty="0" smtClean="0"/>
              <a:t>1</a:t>
            </a:r>
            <a:r>
              <a:rPr lang="ru-RU" sz="3200" b="1" dirty="0" smtClean="0"/>
              <a:t>100</a:t>
            </a:r>
          </a:p>
          <a:p>
            <a:pPr marL="342900" indent="-342900"/>
            <a:r>
              <a:rPr lang="en-US" sz="3200" b="1" dirty="0" smtClean="0"/>
              <a:t>D</a:t>
            </a:r>
            <a:r>
              <a:rPr lang="ru-RU" sz="3200" b="1" dirty="0" smtClean="0"/>
              <a:t>   </a:t>
            </a:r>
            <a:r>
              <a:rPr lang="en-US" sz="3200" b="1" dirty="0" smtClean="0"/>
              <a:t>1</a:t>
            </a:r>
            <a:r>
              <a:rPr lang="ru-RU" sz="3200" b="1" dirty="0" smtClean="0"/>
              <a:t>101</a:t>
            </a:r>
          </a:p>
          <a:p>
            <a:pPr marL="342900" indent="-342900"/>
            <a:r>
              <a:rPr lang="en-US" sz="3200" b="1" dirty="0" smtClean="0"/>
              <a:t>E</a:t>
            </a:r>
            <a:r>
              <a:rPr lang="ru-RU" sz="3200" b="1" dirty="0" smtClean="0"/>
              <a:t>   </a:t>
            </a:r>
            <a:r>
              <a:rPr lang="en-US" sz="3200" b="1" dirty="0" smtClean="0"/>
              <a:t>1</a:t>
            </a:r>
            <a:r>
              <a:rPr lang="ru-RU" sz="3200" b="1" dirty="0" smtClean="0"/>
              <a:t>110</a:t>
            </a:r>
          </a:p>
          <a:p>
            <a:pPr marL="342900" indent="-342900"/>
            <a:r>
              <a:rPr lang="en-US" sz="3200" b="1" dirty="0" smtClean="0"/>
              <a:t>F</a:t>
            </a:r>
            <a:r>
              <a:rPr lang="ru-RU" sz="3200" b="1" dirty="0" smtClean="0"/>
              <a:t>   </a:t>
            </a:r>
            <a:r>
              <a:rPr lang="en-US" sz="3200" b="1" dirty="0" smtClean="0"/>
              <a:t>1</a:t>
            </a:r>
            <a:r>
              <a:rPr lang="ru-RU" sz="3200" b="1" dirty="0" smtClean="0"/>
              <a:t>111</a:t>
            </a:r>
            <a:endParaRPr lang="ru-RU" sz="3200" b="1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3059832" y="2276297"/>
            <a:ext cx="0" cy="3816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627784" y="2276297"/>
            <a:ext cx="1656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644008" y="2492896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2A9</a:t>
            </a:r>
            <a:r>
              <a:rPr lang="en-US" sz="3200" b="1" baseline="-25000" dirty="0" smtClean="0"/>
              <a:t>16</a:t>
            </a:r>
            <a:r>
              <a:rPr lang="ru-RU" sz="3200" b="1" baseline="-25000" dirty="0" smtClean="0"/>
              <a:t> </a:t>
            </a:r>
            <a:r>
              <a:rPr lang="ru-RU" sz="3200" b="1" dirty="0" smtClean="0"/>
              <a:t>= 00101</a:t>
            </a:r>
            <a:r>
              <a:rPr lang="en-US" sz="3200" b="1" dirty="0" smtClean="0"/>
              <a:t>0</a:t>
            </a:r>
            <a:r>
              <a:rPr lang="ru-RU" sz="3200" b="1" dirty="0" smtClean="0"/>
              <a:t>1</a:t>
            </a:r>
            <a:r>
              <a:rPr lang="en-US" sz="3200" b="1" dirty="0" smtClean="0"/>
              <a:t>01001</a:t>
            </a:r>
            <a:r>
              <a:rPr lang="ru-RU" sz="3200" b="1" baseline="-25000" dirty="0" smtClean="0"/>
              <a:t>2</a:t>
            </a:r>
            <a:endParaRPr lang="ru-RU" sz="3200" b="1" dirty="0" smtClean="0"/>
          </a:p>
        </p:txBody>
      </p:sp>
      <p:sp>
        <p:nvSpPr>
          <p:cNvPr id="42" name="Дуга 41"/>
          <p:cNvSpPr/>
          <p:nvPr/>
        </p:nvSpPr>
        <p:spPr>
          <a:xfrm>
            <a:off x="6228184" y="2996952"/>
            <a:ext cx="864096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45" name="Развернутая стрелка 44"/>
          <p:cNvSpPr/>
          <p:nvPr/>
        </p:nvSpPr>
        <p:spPr>
          <a:xfrm flipH="1">
            <a:off x="4860032" y="3068960"/>
            <a:ext cx="1944216" cy="216024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000099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46" name="Развернутая стрелка 45"/>
          <p:cNvSpPr/>
          <p:nvPr/>
        </p:nvSpPr>
        <p:spPr>
          <a:xfrm flipH="1">
            <a:off x="5148064" y="3068960"/>
            <a:ext cx="2448272" cy="360040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0033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chemeClr val="tx1"/>
              </a:solidFill>
            </a:endParaRPr>
          </a:p>
        </p:txBody>
      </p:sp>
      <p:sp>
        <p:nvSpPr>
          <p:cNvPr id="47" name="Развернутая стрелка 46"/>
          <p:cNvSpPr/>
          <p:nvPr/>
        </p:nvSpPr>
        <p:spPr>
          <a:xfrm flipH="1">
            <a:off x="5364088" y="3068960"/>
            <a:ext cx="3024336" cy="504056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7030A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chemeClr val="tx1"/>
              </a:solidFill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4716016" y="2492896"/>
            <a:ext cx="792088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6228184" y="2492896"/>
            <a:ext cx="2592288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Дуга 49"/>
          <p:cNvSpPr/>
          <p:nvPr/>
        </p:nvSpPr>
        <p:spPr>
          <a:xfrm>
            <a:off x="7092280" y="2996952"/>
            <a:ext cx="864096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51" name="Дуга 50"/>
          <p:cNvSpPr/>
          <p:nvPr/>
        </p:nvSpPr>
        <p:spPr>
          <a:xfrm>
            <a:off x="7956376" y="2996952"/>
            <a:ext cx="864096" cy="288032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6156176" y="2564904"/>
            <a:ext cx="504056" cy="43204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572000" y="4293096"/>
            <a:ext cx="4248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0</a:t>
            </a:r>
            <a:r>
              <a:rPr lang="ru-RU" sz="3200" b="1" dirty="0" smtClean="0"/>
              <a:t>1011</a:t>
            </a:r>
            <a:r>
              <a:rPr lang="en-US" sz="3200" b="1" dirty="0" smtClean="0"/>
              <a:t>00111</a:t>
            </a:r>
            <a:r>
              <a:rPr lang="ru-RU" sz="3200" b="1" dirty="0" smtClean="0"/>
              <a:t>10</a:t>
            </a:r>
            <a:r>
              <a:rPr lang="ru-RU" sz="3200" b="1" baseline="-25000" dirty="0" smtClean="0"/>
              <a:t>2 </a:t>
            </a:r>
            <a:r>
              <a:rPr lang="ru-RU" sz="3200" b="1" dirty="0" smtClean="0"/>
              <a:t>= </a:t>
            </a:r>
            <a:r>
              <a:rPr lang="en-US" sz="3200" b="1" dirty="0" smtClean="0"/>
              <a:t>59E</a:t>
            </a:r>
            <a:r>
              <a:rPr lang="ru-RU" sz="3200" b="1" baseline="-25000" dirty="0" smtClean="0"/>
              <a:t>8</a:t>
            </a:r>
            <a:r>
              <a:rPr lang="ru-RU" sz="3200" b="1" dirty="0" smtClean="0"/>
              <a:t> </a:t>
            </a:r>
            <a:endParaRPr lang="ru-RU" sz="3200" b="1" dirty="0"/>
          </a:p>
          <a:p>
            <a:endParaRPr lang="ru-RU" sz="3200" dirty="0"/>
          </a:p>
        </p:txBody>
      </p:sp>
      <p:sp>
        <p:nvSpPr>
          <p:cNvPr id="62" name="Дуга 61"/>
          <p:cNvSpPr/>
          <p:nvPr/>
        </p:nvSpPr>
        <p:spPr>
          <a:xfrm>
            <a:off x="6372200" y="4293096"/>
            <a:ext cx="864096" cy="360040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cxnSp>
        <p:nvCxnSpPr>
          <p:cNvPr id="64" name="Прямая со стрелкой 63"/>
          <p:cNvCxnSpPr/>
          <p:nvPr/>
        </p:nvCxnSpPr>
        <p:spPr>
          <a:xfrm flipH="1">
            <a:off x="4499992" y="4149080"/>
            <a:ext cx="2736304" cy="0"/>
          </a:xfrm>
          <a:prstGeom prst="straightConnector1">
            <a:avLst/>
          </a:prstGeom>
          <a:ln w="28575">
            <a:solidFill>
              <a:schemeClr val="accent5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Развернутая стрелка 64"/>
          <p:cNvSpPr/>
          <p:nvPr/>
        </p:nvSpPr>
        <p:spPr>
          <a:xfrm flipH="1">
            <a:off x="5076056" y="4869160"/>
            <a:ext cx="2880320" cy="144016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000099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66" name="Развернутая стрелка 65"/>
          <p:cNvSpPr/>
          <p:nvPr/>
        </p:nvSpPr>
        <p:spPr>
          <a:xfrm flipH="1">
            <a:off x="5831632" y="4797152"/>
            <a:ext cx="2340768" cy="288032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00330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schemeClr val="tx1"/>
              </a:solidFill>
            </a:endParaRPr>
          </a:p>
        </p:txBody>
      </p:sp>
      <p:sp>
        <p:nvSpPr>
          <p:cNvPr id="67" name="Развернутая стрелка 66"/>
          <p:cNvSpPr/>
          <p:nvPr/>
        </p:nvSpPr>
        <p:spPr>
          <a:xfrm flipH="1">
            <a:off x="6660232" y="4797152"/>
            <a:ext cx="1800200" cy="360040"/>
          </a:xfrm>
          <a:prstGeom prst="uturnArrow">
            <a:avLst>
              <a:gd name="adj1" fmla="val 0"/>
              <a:gd name="adj2" fmla="val 9127"/>
              <a:gd name="adj3" fmla="val 38430"/>
              <a:gd name="adj4" fmla="val 36570"/>
              <a:gd name="adj5" fmla="val 75000"/>
            </a:avLst>
          </a:prstGeom>
          <a:ln>
            <a:solidFill>
              <a:srgbClr val="7030A0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>
              <a:solidFill>
                <a:schemeClr val="tx1"/>
              </a:solidFill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4716016" y="4797152"/>
            <a:ext cx="743323" cy="840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5580112" y="4797152"/>
            <a:ext cx="743323" cy="840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6444208" y="4797152"/>
            <a:ext cx="743323" cy="840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4572000" y="5373216"/>
            <a:ext cx="288032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7812360" y="5373216"/>
            <a:ext cx="864096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Дуга 77"/>
          <p:cNvSpPr/>
          <p:nvPr/>
        </p:nvSpPr>
        <p:spPr>
          <a:xfrm>
            <a:off x="4644008" y="4293096"/>
            <a:ext cx="864096" cy="360040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sp>
        <p:nvSpPr>
          <p:cNvPr id="79" name="Дуга 78"/>
          <p:cNvSpPr/>
          <p:nvPr/>
        </p:nvSpPr>
        <p:spPr>
          <a:xfrm>
            <a:off x="5508104" y="4293096"/>
            <a:ext cx="864096" cy="360040"/>
          </a:xfrm>
          <a:prstGeom prst="arc">
            <a:avLst>
              <a:gd name="adj1" fmla="val 10642945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2915816" y="663079"/>
            <a:ext cx="360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kern="0" dirty="0"/>
              <a:t>А</a:t>
            </a:r>
            <a:r>
              <a:rPr lang="ru-RU" sz="5400" b="1" kern="0" baseline="-25000" dirty="0" smtClean="0"/>
              <a:t>8</a:t>
            </a:r>
            <a:r>
              <a:rPr lang="ru-RU" sz="5400" b="1" kern="0" dirty="0"/>
              <a:t>        </a:t>
            </a:r>
            <a:r>
              <a:rPr lang="ru-RU" sz="5400" b="1" kern="0" dirty="0" smtClean="0"/>
              <a:t>А</a:t>
            </a:r>
            <a:r>
              <a:rPr lang="en-US" sz="5400" b="1" kern="0" baseline="-25000" dirty="0" smtClean="0"/>
              <a:t>16</a:t>
            </a:r>
            <a:r>
              <a:rPr lang="ru-RU" sz="5400" b="1" kern="0" dirty="0" smtClean="0"/>
              <a:t> </a:t>
            </a:r>
            <a:endParaRPr lang="ru-RU" sz="5400" dirty="0"/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3851920" y="1095127"/>
            <a:ext cx="1224136" cy="0"/>
          </a:xfrm>
          <a:prstGeom prst="straightConnector1">
            <a:avLst/>
          </a:prstGeom>
          <a:ln w="28575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07704" y="2319263"/>
            <a:ext cx="2880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16 = </a:t>
            </a:r>
            <a:r>
              <a:rPr lang="ru-RU" sz="4400" b="1" dirty="0" smtClean="0">
                <a:solidFill>
                  <a:srgbClr val="7030A0"/>
                </a:solidFill>
              </a:rPr>
              <a:t>2</a:t>
            </a:r>
            <a:r>
              <a:rPr lang="ru-RU" sz="4400" b="1" baseline="30000" dirty="0" smtClean="0">
                <a:solidFill>
                  <a:srgbClr val="C00000"/>
                </a:solidFill>
              </a:rPr>
              <a:t>4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04048" y="2319263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8 = </a:t>
            </a:r>
            <a:r>
              <a:rPr lang="ru-RU" sz="4400" b="1" dirty="0" smtClean="0">
                <a:solidFill>
                  <a:srgbClr val="7030A0"/>
                </a:solidFill>
              </a:rPr>
              <a:t>2</a:t>
            </a:r>
            <a:r>
              <a:rPr lang="ru-RU" sz="4400" b="1" baseline="30000" dirty="0" smtClean="0">
                <a:solidFill>
                  <a:srgbClr val="C00000"/>
                </a:solidFill>
              </a:rPr>
              <a:t>3</a:t>
            </a:r>
            <a:endParaRPr lang="ru-RU" sz="4400" b="1" dirty="0">
              <a:solidFill>
                <a:srgbClr val="C00000"/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 flipV="1">
            <a:off x="3419872" y="2967335"/>
            <a:ext cx="1008112" cy="5760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4427984" y="2967335"/>
            <a:ext cx="1728192" cy="5760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39752" y="3543399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Только</a:t>
            </a:r>
            <a:r>
              <a:rPr lang="ru-RU" sz="2400" b="1" dirty="0" smtClean="0"/>
              <a:t> через </a:t>
            </a:r>
            <a:r>
              <a:rPr lang="ru-RU" sz="2400" b="1" dirty="0" smtClean="0">
                <a:solidFill>
                  <a:srgbClr val="FF0000"/>
                </a:solidFill>
              </a:rPr>
              <a:t>двоичную систему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11188" y="981075"/>
            <a:ext cx="8229600" cy="47259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endParaRPr lang="ru-RU" sz="44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8313" y="1125538"/>
            <a:ext cx="8229600" cy="98107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6000" b="1" kern="0" dirty="0">
                <a:latin typeface="+mj-lt"/>
                <a:ea typeface="+mj-ea"/>
                <a:cs typeface="+mj-cs"/>
              </a:rPr>
              <a:t>А</a:t>
            </a:r>
            <a:r>
              <a:rPr lang="ru-RU" sz="6000" b="1" kern="0" baseline="-25000" dirty="0">
                <a:latin typeface="+mj-lt"/>
                <a:ea typeface="+mj-ea"/>
                <a:cs typeface="+mj-cs"/>
              </a:rPr>
              <a:t>10</a:t>
            </a:r>
          </a:p>
          <a:p>
            <a:pPr algn="ctr">
              <a:defRPr/>
            </a:pPr>
            <a:endParaRPr lang="ru-RU" sz="6000" kern="0" baseline="-250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ru-RU" sz="6000" kern="0" baseline="-250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ru-RU" sz="6000" kern="0" baseline="-2500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ru-RU" sz="6000" b="1" kern="0" dirty="0">
                <a:latin typeface="+mj-lt"/>
                <a:ea typeface="+mj-ea"/>
                <a:cs typeface="+mj-cs"/>
              </a:rPr>
              <a:t>А</a:t>
            </a:r>
            <a:r>
              <a:rPr lang="ru-RU" sz="6000" b="1" kern="0" baseline="-25000" dirty="0"/>
              <a:t>8</a:t>
            </a:r>
            <a:r>
              <a:rPr lang="ru-RU" sz="6000" b="1" kern="0" dirty="0">
                <a:latin typeface="+mj-lt"/>
                <a:ea typeface="+mj-ea"/>
                <a:cs typeface="+mj-cs"/>
              </a:rPr>
              <a:t>        А</a:t>
            </a:r>
            <a:r>
              <a:rPr lang="ru-RU" sz="6000" b="1" kern="0" baseline="-25000" dirty="0"/>
              <a:t>2</a:t>
            </a:r>
            <a:r>
              <a:rPr lang="ru-RU" sz="6000" b="1" kern="0" dirty="0">
                <a:latin typeface="+mj-lt"/>
                <a:ea typeface="+mj-ea"/>
                <a:cs typeface="+mj-cs"/>
              </a:rPr>
              <a:t>        А</a:t>
            </a:r>
            <a:r>
              <a:rPr lang="ru-RU" sz="6000" b="1" kern="0" baseline="-25000" dirty="0"/>
              <a:t>16</a:t>
            </a:r>
            <a:endParaRPr lang="ru-RU" sz="6000" b="1" kern="0" dirty="0">
              <a:latin typeface="+mj-lt"/>
              <a:ea typeface="+mj-ea"/>
              <a:cs typeface="+mj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555875" y="4437063"/>
            <a:ext cx="1152525" cy="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148263" y="4437063"/>
            <a:ext cx="1079500" cy="0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356100" y="4941888"/>
            <a:ext cx="2376488" cy="79057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1979613" y="5013325"/>
            <a:ext cx="2376487" cy="71913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1763713" y="1989138"/>
            <a:ext cx="2520950" cy="1944687"/>
          </a:xfrm>
          <a:prstGeom prst="straightConnector1">
            <a:avLst/>
          </a:prstGeom>
          <a:ln w="28575">
            <a:solidFill>
              <a:srgbClr val="02519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284663" y="1989138"/>
            <a:ext cx="71437" cy="1944687"/>
          </a:xfrm>
          <a:prstGeom prst="straightConnector1">
            <a:avLst/>
          </a:prstGeom>
          <a:ln w="28575">
            <a:solidFill>
              <a:srgbClr val="02519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284663" y="1989138"/>
            <a:ext cx="2735262" cy="1944687"/>
          </a:xfrm>
          <a:prstGeom prst="straightConnector1">
            <a:avLst/>
          </a:prstGeom>
          <a:ln w="28575">
            <a:solidFill>
              <a:srgbClr val="025198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557213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kern="0" dirty="0">
                <a:latin typeface="+mj-lt"/>
                <a:ea typeface="+mj-ea"/>
                <a:cs typeface="+mj-cs"/>
              </a:rPr>
              <a:t>Выполнить самостоятельно</a:t>
            </a:r>
            <a:endParaRPr lang="ru-RU" sz="4400" kern="0" baseline="-250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4"/>
          <p:cNvSpPr txBox="1">
            <a:spLocks/>
          </p:cNvSpPr>
          <p:nvPr/>
        </p:nvSpPr>
        <p:spPr>
          <a:xfrm>
            <a:off x="2123728" y="1484784"/>
            <a:ext cx="4608512" cy="2188840"/>
          </a:xfrm>
          <a:prstGeom prst="rect">
            <a:avLst/>
          </a:prstGeom>
        </p:spPr>
        <p:txBody>
          <a:bodyPr/>
          <a:lstStyle/>
          <a:p>
            <a:pPr marL="355600" indent="-355600" algn="ctr">
              <a:spcBef>
                <a:spcPct val="20000"/>
              </a:spcBef>
              <a:defRPr/>
            </a:pPr>
            <a:r>
              <a:rPr lang="ru-RU" sz="3200" b="1" kern="0" dirty="0" smtClean="0">
                <a:solidFill>
                  <a:srgbClr val="C00000"/>
                </a:solidFill>
                <a:latin typeface="+mn-lt"/>
                <a:cs typeface="+mn-cs"/>
              </a:rPr>
              <a:t> 1 </a:t>
            </a:r>
            <a:r>
              <a:rPr lang="ru-RU" sz="3200" b="1" kern="0" dirty="0">
                <a:solidFill>
                  <a:srgbClr val="C00000"/>
                </a:solidFill>
                <a:latin typeface="+mn-lt"/>
                <a:cs typeface="+mn-cs"/>
              </a:rPr>
              <a:t>вариант</a:t>
            </a: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2800" b="1" kern="0" dirty="0" smtClean="0">
                <a:latin typeface="+mn-lt"/>
                <a:cs typeface="+mn-cs"/>
              </a:rPr>
              <a:t>505</a:t>
            </a:r>
            <a:r>
              <a:rPr lang="ru-RU" sz="2800" b="1" kern="0" baseline="-25000" dirty="0" smtClean="0">
                <a:latin typeface="+mn-lt"/>
                <a:cs typeface="+mn-cs"/>
              </a:rPr>
              <a:t>10</a:t>
            </a:r>
            <a:r>
              <a:rPr lang="ru-RU" sz="2800" b="1" kern="0" dirty="0" smtClean="0">
                <a:latin typeface="+mn-lt"/>
                <a:cs typeface="+mn-cs"/>
              </a:rPr>
              <a:t> </a:t>
            </a:r>
            <a:r>
              <a:rPr lang="ru-RU" sz="2800" b="1" kern="0" dirty="0">
                <a:latin typeface="+mn-lt"/>
                <a:cs typeface="+mn-cs"/>
              </a:rPr>
              <a:t>→ </a:t>
            </a:r>
            <a:r>
              <a:rPr lang="ru-RU" sz="2800" b="1" kern="0" dirty="0" smtClean="0">
                <a:latin typeface="+mn-lt"/>
                <a:cs typeface="+mn-cs"/>
              </a:rPr>
              <a:t>А</a:t>
            </a:r>
            <a:r>
              <a:rPr lang="ru-RU" sz="2800" b="1" kern="0" baseline="-25000" dirty="0" smtClean="0">
                <a:latin typeface="+mn-lt"/>
                <a:cs typeface="+mn-cs"/>
              </a:rPr>
              <a:t>8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16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2</a:t>
            </a:r>
            <a:endParaRPr lang="ru-RU" sz="28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2800" b="1" kern="0" dirty="0" smtClean="0">
                <a:latin typeface="+mn-lt"/>
                <a:cs typeface="+mn-cs"/>
              </a:rPr>
              <a:t>723</a:t>
            </a:r>
            <a:r>
              <a:rPr lang="ru-RU" sz="2800" b="1" kern="0" baseline="-25000" dirty="0" smtClean="0">
                <a:latin typeface="+mn-lt"/>
                <a:cs typeface="+mn-cs"/>
              </a:rPr>
              <a:t>8</a:t>
            </a:r>
            <a:r>
              <a:rPr lang="ru-RU" sz="2800" b="1" kern="0" dirty="0" smtClean="0">
                <a:latin typeface="+mn-lt"/>
                <a:cs typeface="+mn-cs"/>
              </a:rPr>
              <a:t> </a:t>
            </a:r>
            <a:r>
              <a:rPr lang="ru-RU" sz="2800" b="1" kern="0" dirty="0">
                <a:latin typeface="+mn-lt"/>
                <a:cs typeface="+mn-cs"/>
              </a:rPr>
              <a:t>→ </a:t>
            </a:r>
            <a:r>
              <a:rPr lang="ru-RU" sz="2800" b="1" kern="0" dirty="0" smtClean="0">
                <a:latin typeface="+mn-lt"/>
                <a:cs typeface="+mn-cs"/>
              </a:rPr>
              <a:t>А</a:t>
            </a:r>
            <a:r>
              <a:rPr lang="ru-RU" sz="2800" b="1" kern="0" baseline="-25000" dirty="0" smtClean="0">
                <a:latin typeface="+mn-lt"/>
                <a:cs typeface="+mn-cs"/>
              </a:rPr>
              <a:t>2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16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10</a:t>
            </a:r>
            <a:endParaRPr lang="ru-RU" sz="28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2800" b="1" kern="0" dirty="0" smtClean="0">
                <a:latin typeface="+mn-lt"/>
                <a:cs typeface="+mn-cs"/>
              </a:rPr>
              <a:t>С9</a:t>
            </a:r>
            <a:r>
              <a:rPr lang="en-US" sz="2800" b="1" kern="0" dirty="0" smtClean="0">
                <a:latin typeface="+mn-lt"/>
                <a:cs typeface="+mn-cs"/>
              </a:rPr>
              <a:t>F</a:t>
            </a:r>
            <a:r>
              <a:rPr lang="ru-RU" sz="2800" b="1" kern="0" baseline="-25000" dirty="0">
                <a:latin typeface="+mn-lt"/>
                <a:cs typeface="+mn-cs"/>
              </a:rPr>
              <a:t>16</a:t>
            </a:r>
            <a:r>
              <a:rPr lang="ru-RU" sz="2800" b="1" kern="0" dirty="0">
                <a:latin typeface="+mn-lt"/>
                <a:cs typeface="+mn-cs"/>
              </a:rPr>
              <a:t> → </a:t>
            </a:r>
            <a:r>
              <a:rPr lang="ru-RU" sz="2800" b="1" kern="0" dirty="0" smtClean="0">
                <a:latin typeface="+mn-lt"/>
                <a:cs typeface="+mn-cs"/>
              </a:rPr>
              <a:t>А</a:t>
            </a:r>
            <a:r>
              <a:rPr lang="ru-RU" sz="2800" b="1" kern="0" baseline="-25000" dirty="0" smtClean="0">
                <a:latin typeface="+mn-lt"/>
                <a:cs typeface="+mn-cs"/>
              </a:rPr>
              <a:t>10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8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2</a:t>
            </a:r>
            <a:endParaRPr lang="ru-RU" sz="2800" b="1" kern="0" dirty="0">
              <a:latin typeface="+mn-lt"/>
              <a:cs typeface="+mn-cs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23802" y="3861048"/>
            <a:ext cx="5400526" cy="259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 algn="ctr">
              <a:spcBef>
                <a:spcPct val="20000"/>
              </a:spcBef>
              <a:defRPr/>
            </a:pPr>
            <a:r>
              <a:rPr lang="ru-RU" sz="3200" b="1" kern="0" dirty="0">
                <a:solidFill>
                  <a:srgbClr val="C00000"/>
                </a:solidFill>
                <a:latin typeface="+mn-lt"/>
                <a:cs typeface="+mn-cs"/>
              </a:rPr>
              <a:t>2 вариант</a:t>
            </a: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2800" b="1" kern="0" dirty="0" smtClean="0">
                <a:latin typeface="+mn-lt"/>
                <a:cs typeface="+mn-cs"/>
              </a:rPr>
              <a:t>703</a:t>
            </a:r>
            <a:r>
              <a:rPr lang="ru-RU" sz="2800" b="1" kern="0" baseline="-25000" dirty="0" smtClean="0">
                <a:latin typeface="+mn-lt"/>
                <a:cs typeface="+mn-cs"/>
              </a:rPr>
              <a:t>10</a:t>
            </a:r>
            <a:r>
              <a:rPr lang="ru-RU" sz="2800" b="1" dirty="0" smtClean="0"/>
              <a:t> </a:t>
            </a:r>
            <a:r>
              <a:rPr lang="ru-RU" sz="2800" b="1" dirty="0"/>
              <a:t>→ </a:t>
            </a:r>
            <a:r>
              <a:rPr lang="ru-RU" sz="2800" b="1" dirty="0" smtClean="0"/>
              <a:t>А</a:t>
            </a:r>
            <a:r>
              <a:rPr lang="ru-RU" sz="2800" b="1" baseline="-25000" dirty="0" smtClean="0"/>
              <a:t>8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16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2</a:t>
            </a:r>
            <a:endParaRPr lang="ru-RU" sz="28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ru-RU" sz="2800" b="1" kern="0" dirty="0" smtClean="0">
                <a:latin typeface="+mn-lt"/>
                <a:cs typeface="+mn-cs"/>
              </a:rPr>
              <a:t>563</a:t>
            </a:r>
            <a:r>
              <a:rPr lang="ru-RU" sz="2800" b="1" kern="0" baseline="-25000" dirty="0" smtClean="0">
                <a:latin typeface="+mn-lt"/>
                <a:cs typeface="+mn-cs"/>
              </a:rPr>
              <a:t>8</a:t>
            </a:r>
            <a:r>
              <a:rPr lang="ru-RU" sz="2800" b="1" dirty="0" smtClean="0"/>
              <a:t> </a:t>
            </a:r>
            <a:r>
              <a:rPr lang="ru-RU" sz="2800" b="1" dirty="0"/>
              <a:t>→ </a:t>
            </a:r>
            <a:r>
              <a:rPr lang="ru-RU" sz="2800" b="1" dirty="0" smtClean="0"/>
              <a:t>А</a:t>
            </a:r>
            <a:r>
              <a:rPr lang="ru-RU" sz="2800" b="1" baseline="-25000" dirty="0" smtClean="0"/>
              <a:t>16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8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2</a:t>
            </a:r>
            <a:endParaRPr lang="ru-RU" sz="28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buFontTx/>
              <a:buAutoNum type="arabicParenR"/>
              <a:defRPr/>
            </a:pPr>
            <a:r>
              <a:rPr lang="en-US" sz="2800" b="1" kern="0" dirty="0" smtClean="0">
                <a:latin typeface="+mn-lt"/>
                <a:cs typeface="+mn-cs"/>
              </a:rPr>
              <a:t>B</a:t>
            </a:r>
            <a:r>
              <a:rPr lang="ru-RU" sz="2800" b="1" kern="0" dirty="0" smtClean="0">
                <a:latin typeface="+mn-lt"/>
                <a:cs typeface="+mn-cs"/>
              </a:rPr>
              <a:t>9</a:t>
            </a:r>
            <a:r>
              <a:rPr lang="en-US" sz="2800" b="1" kern="0" smtClean="0">
                <a:latin typeface="+mn-lt"/>
                <a:cs typeface="+mn-cs"/>
              </a:rPr>
              <a:t>D</a:t>
            </a:r>
            <a:r>
              <a:rPr lang="ru-RU" sz="2800" b="1" kern="0" baseline="-25000" smtClean="0">
                <a:latin typeface="+mn-lt"/>
                <a:cs typeface="+mn-cs"/>
              </a:rPr>
              <a:t>16</a:t>
            </a:r>
            <a:r>
              <a:rPr lang="ru-RU" sz="2800" b="1" smtClean="0"/>
              <a:t> </a:t>
            </a:r>
            <a:r>
              <a:rPr lang="ru-RU" sz="2800" b="1" dirty="0"/>
              <a:t>→ </a:t>
            </a:r>
            <a:r>
              <a:rPr lang="ru-RU" sz="2800" b="1" dirty="0" smtClean="0"/>
              <a:t>А</a:t>
            </a:r>
            <a:r>
              <a:rPr lang="ru-RU" sz="2800" b="1" baseline="-25000" dirty="0" smtClean="0"/>
              <a:t>10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2</a:t>
            </a:r>
            <a:r>
              <a:rPr lang="ru-RU" sz="2800" b="1" kern="0" dirty="0" smtClean="0"/>
              <a:t> → А</a:t>
            </a:r>
            <a:r>
              <a:rPr lang="ru-RU" sz="2800" b="1" kern="0" baseline="-25000" dirty="0" smtClean="0"/>
              <a:t>8</a:t>
            </a:r>
            <a:endParaRPr lang="ru-RU" sz="2800" b="1" kern="0" dirty="0">
              <a:latin typeface="+mn-lt"/>
              <a:cs typeface="+mn-cs"/>
            </a:endParaRPr>
          </a:p>
          <a:p>
            <a:pPr marL="514350" indent="-514350">
              <a:spcBef>
                <a:spcPct val="20000"/>
              </a:spcBef>
              <a:defRPr/>
            </a:pPr>
            <a:endParaRPr lang="ru-RU" sz="3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6167</TotalTime>
  <Words>175</Words>
  <Application>Microsoft Office PowerPoint</Application>
  <PresentationFormat>Экран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Diseño predeterminado</vt:lpstr>
      <vt:lpstr>Связь систем счисления  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Инна</cp:lastModifiedBy>
  <cp:revision>679</cp:revision>
  <dcterms:created xsi:type="dcterms:W3CDTF">2010-05-23T14:28:12Z</dcterms:created>
  <dcterms:modified xsi:type="dcterms:W3CDTF">2016-03-06T09:05:23Z</dcterms:modified>
</cp:coreProperties>
</file>